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1" r:id="rId20"/>
    <p:sldId id="322" r:id="rId21"/>
    <p:sldId id="323" r:id="rId22"/>
    <p:sldId id="324" r:id="rId23"/>
    <p:sldId id="325" r:id="rId24"/>
    <p:sldId id="320" r:id="rId25"/>
    <p:sldId id="326" r:id="rId26"/>
    <p:sldId id="327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3057"/>
    <a:srgbClr val="7F7F80"/>
    <a:srgbClr val="0A3255"/>
    <a:srgbClr val="74A03E"/>
    <a:srgbClr val="EE7623"/>
    <a:srgbClr val="001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202770-0DF7-774E-BB10-EB8FD913C63D}" v="15" dt="2021-06-24T01:05:29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/>
    <p:restoredTop sz="91603"/>
  </p:normalViewPr>
  <p:slideViewPr>
    <p:cSldViewPr snapToGrid="0" snapToObjects="1">
      <p:cViewPr varScale="1">
        <p:scale>
          <a:sx n="103" d="100"/>
          <a:sy n="103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lyn Casimo" userId="e90a5d88-69f4-4dd2-8912-f2fe64a7ab9c" providerId="ADAL" clId="{C0202770-0DF7-774E-BB10-EB8FD913C63D}"/>
    <pc:docChg chg="undo custSel modSld sldOrd">
      <pc:chgData name="Kaitlyn Casimo" userId="e90a5d88-69f4-4dd2-8912-f2fe64a7ab9c" providerId="ADAL" clId="{C0202770-0DF7-774E-BB10-EB8FD913C63D}" dt="2021-06-24T01:05:29.943" v="509" actId="1076"/>
      <pc:docMkLst>
        <pc:docMk/>
      </pc:docMkLst>
      <pc:sldChg chg="modSp mod">
        <pc:chgData name="Kaitlyn Casimo" userId="e90a5d88-69f4-4dd2-8912-f2fe64a7ab9c" providerId="ADAL" clId="{C0202770-0DF7-774E-BB10-EB8FD913C63D}" dt="2021-06-04T16:34:39.865" v="6" actId="20577"/>
        <pc:sldMkLst>
          <pc:docMk/>
          <pc:sldMk cId="3366392347" sldId="305"/>
        </pc:sldMkLst>
        <pc:spChg chg="mod">
          <ac:chgData name="Kaitlyn Casimo" userId="e90a5d88-69f4-4dd2-8912-f2fe64a7ab9c" providerId="ADAL" clId="{C0202770-0DF7-774E-BB10-EB8FD913C63D}" dt="2021-06-04T16:34:39.865" v="6" actId="20577"/>
          <ac:spMkLst>
            <pc:docMk/>
            <pc:sldMk cId="3366392347" sldId="305"/>
            <ac:spMk id="4" creationId="{EBFEB521-9E9C-405E-B2D6-EA2F0F3E25AF}"/>
          </ac:spMkLst>
        </pc:spChg>
      </pc:sldChg>
      <pc:sldChg chg="modSp mod">
        <pc:chgData name="Kaitlyn Casimo" userId="e90a5d88-69f4-4dd2-8912-f2fe64a7ab9c" providerId="ADAL" clId="{C0202770-0DF7-774E-BB10-EB8FD913C63D}" dt="2021-06-23T22:37:14.447" v="169" actId="20577"/>
        <pc:sldMkLst>
          <pc:docMk/>
          <pc:sldMk cId="1314192677" sldId="311"/>
        </pc:sldMkLst>
        <pc:spChg chg="mod">
          <ac:chgData name="Kaitlyn Casimo" userId="e90a5d88-69f4-4dd2-8912-f2fe64a7ab9c" providerId="ADAL" clId="{C0202770-0DF7-774E-BB10-EB8FD913C63D}" dt="2021-06-23T22:37:14.447" v="169" actId="20577"/>
          <ac:spMkLst>
            <pc:docMk/>
            <pc:sldMk cId="1314192677" sldId="311"/>
            <ac:spMk id="5" creationId="{457D2022-A4F9-9B45-9762-D397C0F553B6}"/>
          </ac:spMkLst>
        </pc:spChg>
      </pc:sldChg>
      <pc:sldChg chg="modSp mod">
        <pc:chgData name="Kaitlyn Casimo" userId="e90a5d88-69f4-4dd2-8912-f2fe64a7ab9c" providerId="ADAL" clId="{C0202770-0DF7-774E-BB10-EB8FD913C63D}" dt="2021-06-23T22:37:46.988" v="202" actId="20577"/>
        <pc:sldMkLst>
          <pc:docMk/>
          <pc:sldMk cId="2158881121" sldId="314"/>
        </pc:sldMkLst>
        <pc:spChg chg="mod">
          <ac:chgData name="Kaitlyn Casimo" userId="e90a5d88-69f4-4dd2-8912-f2fe64a7ab9c" providerId="ADAL" clId="{C0202770-0DF7-774E-BB10-EB8FD913C63D}" dt="2021-06-23T22:37:46.988" v="202" actId="20577"/>
          <ac:spMkLst>
            <pc:docMk/>
            <pc:sldMk cId="2158881121" sldId="314"/>
            <ac:spMk id="5" creationId="{C14D5C46-9910-6644-A993-F63848FF647C}"/>
          </ac:spMkLst>
        </pc:spChg>
      </pc:sldChg>
      <pc:sldChg chg="modSp mod">
        <pc:chgData name="Kaitlyn Casimo" userId="e90a5d88-69f4-4dd2-8912-f2fe64a7ab9c" providerId="ADAL" clId="{C0202770-0DF7-774E-BB10-EB8FD913C63D}" dt="2021-06-23T22:38:08.109" v="231" actId="20577"/>
        <pc:sldMkLst>
          <pc:docMk/>
          <pc:sldMk cId="2954716060" sldId="315"/>
        </pc:sldMkLst>
        <pc:spChg chg="mod">
          <ac:chgData name="Kaitlyn Casimo" userId="e90a5d88-69f4-4dd2-8912-f2fe64a7ab9c" providerId="ADAL" clId="{C0202770-0DF7-774E-BB10-EB8FD913C63D}" dt="2021-06-23T22:38:08.109" v="231" actId="20577"/>
          <ac:spMkLst>
            <pc:docMk/>
            <pc:sldMk cId="2954716060" sldId="315"/>
            <ac:spMk id="3" creationId="{899EAD40-9404-3641-A3F1-75788F10A9A7}"/>
          </ac:spMkLst>
        </pc:spChg>
      </pc:sldChg>
      <pc:sldChg chg="modSp mod">
        <pc:chgData name="Kaitlyn Casimo" userId="e90a5d88-69f4-4dd2-8912-f2fe64a7ab9c" providerId="ADAL" clId="{C0202770-0DF7-774E-BB10-EB8FD913C63D}" dt="2021-06-23T22:38:42.265" v="245" actId="20577"/>
        <pc:sldMkLst>
          <pc:docMk/>
          <pc:sldMk cId="1327151487" sldId="316"/>
        </pc:sldMkLst>
        <pc:spChg chg="mod">
          <ac:chgData name="Kaitlyn Casimo" userId="e90a5d88-69f4-4dd2-8912-f2fe64a7ab9c" providerId="ADAL" clId="{C0202770-0DF7-774E-BB10-EB8FD913C63D}" dt="2021-06-23T22:38:42.265" v="245" actId="20577"/>
          <ac:spMkLst>
            <pc:docMk/>
            <pc:sldMk cId="1327151487" sldId="316"/>
            <ac:spMk id="3" creationId="{780888A3-FA9B-DE41-B0A8-1A7A460B8657}"/>
          </ac:spMkLst>
        </pc:spChg>
      </pc:sldChg>
      <pc:sldChg chg="addSp delSp modSp mod">
        <pc:chgData name="Kaitlyn Casimo" userId="e90a5d88-69f4-4dd2-8912-f2fe64a7ab9c" providerId="ADAL" clId="{C0202770-0DF7-774E-BB10-EB8FD913C63D}" dt="2021-06-24T01:05:29.943" v="509" actId="1076"/>
        <pc:sldMkLst>
          <pc:docMk/>
          <pc:sldMk cId="2158401571" sldId="318"/>
        </pc:sldMkLst>
        <pc:spChg chg="mod">
          <ac:chgData name="Kaitlyn Casimo" userId="e90a5d88-69f4-4dd2-8912-f2fe64a7ab9c" providerId="ADAL" clId="{C0202770-0DF7-774E-BB10-EB8FD913C63D}" dt="2021-06-23T22:40:29.857" v="329"/>
          <ac:spMkLst>
            <pc:docMk/>
            <pc:sldMk cId="2158401571" sldId="318"/>
            <ac:spMk id="3" creationId="{61002CC9-94A5-DA40-9295-FE14C7F81CFB}"/>
          </ac:spMkLst>
        </pc:spChg>
        <pc:picChg chg="del">
          <ac:chgData name="Kaitlyn Casimo" userId="e90a5d88-69f4-4dd2-8912-f2fe64a7ab9c" providerId="ADAL" clId="{C0202770-0DF7-774E-BB10-EB8FD913C63D}" dt="2021-06-24T00:23:20.994" v="493" actId="478"/>
          <ac:picMkLst>
            <pc:docMk/>
            <pc:sldMk cId="2158401571" sldId="318"/>
            <ac:picMk id="5" creationId="{4FCA879C-51AB-1446-A426-729919F888D5}"/>
          </ac:picMkLst>
        </pc:picChg>
        <pc:picChg chg="add del mod">
          <ac:chgData name="Kaitlyn Casimo" userId="e90a5d88-69f4-4dd2-8912-f2fe64a7ab9c" providerId="ADAL" clId="{C0202770-0DF7-774E-BB10-EB8FD913C63D}" dt="2021-06-24T00:32:00.490" v="497" actId="478"/>
          <ac:picMkLst>
            <pc:docMk/>
            <pc:sldMk cId="2158401571" sldId="318"/>
            <ac:picMk id="6" creationId="{06B53DDF-2CE8-1340-8EE3-275A2816310A}"/>
          </ac:picMkLst>
        </pc:picChg>
        <pc:picChg chg="add del mod">
          <ac:chgData name="Kaitlyn Casimo" userId="e90a5d88-69f4-4dd2-8912-f2fe64a7ab9c" providerId="ADAL" clId="{C0202770-0DF7-774E-BB10-EB8FD913C63D}" dt="2021-06-24T01:05:11.698" v="501" actId="478"/>
          <ac:picMkLst>
            <pc:docMk/>
            <pc:sldMk cId="2158401571" sldId="318"/>
            <ac:picMk id="1026" creationId="{E7FA2A9E-4A6A-7741-9258-01C2F700EBE5}"/>
          </ac:picMkLst>
        </pc:picChg>
        <pc:picChg chg="add mod">
          <ac:chgData name="Kaitlyn Casimo" userId="e90a5d88-69f4-4dd2-8912-f2fe64a7ab9c" providerId="ADAL" clId="{C0202770-0DF7-774E-BB10-EB8FD913C63D}" dt="2021-06-24T01:05:29.943" v="509" actId="1076"/>
          <ac:picMkLst>
            <pc:docMk/>
            <pc:sldMk cId="2158401571" sldId="318"/>
            <ac:picMk id="1028" creationId="{404E5222-6DA3-7848-BB68-C69F745EE7BA}"/>
          </ac:picMkLst>
        </pc:picChg>
      </pc:sldChg>
      <pc:sldChg chg="modSp mod">
        <pc:chgData name="Kaitlyn Casimo" userId="e90a5d88-69f4-4dd2-8912-f2fe64a7ab9c" providerId="ADAL" clId="{C0202770-0DF7-774E-BB10-EB8FD913C63D}" dt="2021-06-24T01:05:21.005" v="507" actId="1076"/>
        <pc:sldMkLst>
          <pc:docMk/>
          <pc:sldMk cId="2671157775" sldId="319"/>
        </pc:sldMkLst>
        <pc:picChg chg="mod">
          <ac:chgData name="Kaitlyn Casimo" userId="e90a5d88-69f4-4dd2-8912-f2fe64a7ab9c" providerId="ADAL" clId="{C0202770-0DF7-774E-BB10-EB8FD913C63D}" dt="2021-06-24T01:05:21.005" v="507" actId="1076"/>
          <ac:picMkLst>
            <pc:docMk/>
            <pc:sldMk cId="2671157775" sldId="319"/>
            <ac:picMk id="3" creationId="{132D92C5-F751-1740-AAEF-0421BF18F602}"/>
          </ac:picMkLst>
        </pc:picChg>
      </pc:sldChg>
      <pc:sldChg chg="modSp mod ord">
        <pc:chgData name="Kaitlyn Casimo" userId="e90a5d88-69f4-4dd2-8912-f2fe64a7ab9c" providerId="ADAL" clId="{C0202770-0DF7-774E-BB10-EB8FD913C63D}" dt="2021-06-23T22:39:47.596" v="327" actId="20578"/>
        <pc:sldMkLst>
          <pc:docMk/>
          <pc:sldMk cId="3655304745" sldId="320"/>
        </pc:sldMkLst>
        <pc:spChg chg="mod">
          <ac:chgData name="Kaitlyn Casimo" userId="e90a5d88-69f4-4dd2-8912-f2fe64a7ab9c" providerId="ADAL" clId="{C0202770-0DF7-774E-BB10-EB8FD913C63D}" dt="2021-06-23T22:39:44.035" v="326" actId="20577"/>
          <ac:spMkLst>
            <pc:docMk/>
            <pc:sldMk cId="3655304745" sldId="320"/>
            <ac:spMk id="5" creationId="{DF6D3CBB-F2A5-B64E-BA90-134E2FA6230B}"/>
          </ac:spMkLst>
        </pc:spChg>
      </pc:sldChg>
      <pc:sldChg chg="modSp mod">
        <pc:chgData name="Kaitlyn Casimo" userId="e90a5d88-69f4-4dd2-8912-f2fe64a7ab9c" providerId="ADAL" clId="{C0202770-0DF7-774E-BB10-EB8FD913C63D}" dt="2021-06-23T22:41:26.735" v="427" actId="20577"/>
        <pc:sldMkLst>
          <pc:docMk/>
          <pc:sldMk cId="4062989538" sldId="326"/>
        </pc:sldMkLst>
        <pc:spChg chg="mod">
          <ac:chgData name="Kaitlyn Casimo" userId="e90a5d88-69f4-4dd2-8912-f2fe64a7ab9c" providerId="ADAL" clId="{C0202770-0DF7-774E-BB10-EB8FD913C63D}" dt="2021-06-23T22:41:26.735" v="427" actId="20577"/>
          <ac:spMkLst>
            <pc:docMk/>
            <pc:sldMk cId="4062989538" sldId="326"/>
            <ac:spMk id="5" creationId="{98937960-7DB5-5544-8106-05411452FE6C}"/>
          </ac:spMkLst>
        </pc:spChg>
      </pc:sldChg>
      <pc:sldChg chg="modSp mod">
        <pc:chgData name="Kaitlyn Casimo" userId="e90a5d88-69f4-4dd2-8912-f2fe64a7ab9c" providerId="ADAL" clId="{C0202770-0DF7-774E-BB10-EB8FD913C63D}" dt="2021-06-23T22:44:01.224" v="492" actId="20577"/>
        <pc:sldMkLst>
          <pc:docMk/>
          <pc:sldMk cId="3945314358" sldId="328"/>
        </pc:sldMkLst>
        <pc:spChg chg="mod">
          <ac:chgData name="Kaitlyn Casimo" userId="e90a5d88-69f4-4dd2-8912-f2fe64a7ab9c" providerId="ADAL" clId="{C0202770-0DF7-774E-BB10-EB8FD913C63D}" dt="2021-06-23T22:44:01.224" v="492" actId="20577"/>
          <ac:spMkLst>
            <pc:docMk/>
            <pc:sldMk cId="3945314358" sldId="328"/>
            <ac:spMk id="3" creationId="{F1271CD3-086D-B946-B00B-32E653DF5AD7}"/>
          </ac:spMkLst>
        </pc:spChg>
      </pc:sldChg>
    </pc:docChg>
  </pc:docChgLst>
  <pc:docChgLst>
    <pc:chgData name="Kaitlyn Casimo" userId="e90a5d88-69f4-4dd2-8912-f2fe64a7ab9c" providerId="ADAL" clId="{50D7510C-E013-1D46-A496-5EDC2735950F}"/>
    <pc:docChg chg="modSld">
      <pc:chgData name="Kaitlyn Casimo" userId="e90a5d88-69f4-4dd2-8912-f2fe64a7ab9c" providerId="ADAL" clId="{50D7510C-E013-1D46-A496-5EDC2735950F}" dt="2021-06-03T23:33:44.657" v="214" actId="20577"/>
      <pc:docMkLst>
        <pc:docMk/>
      </pc:docMkLst>
      <pc:sldChg chg="modNotesTx">
        <pc:chgData name="Kaitlyn Casimo" userId="e90a5d88-69f4-4dd2-8912-f2fe64a7ab9c" providerId="ADAL" clId="{50D7510C-E013-1D46-A496-5EDC2735950F}" dt="2021-06-03T23:33:44.657" v="214" actId="20577"/>
        <pc:sldMkLst>
          <pc:docMk/>
          <pc:sldMk cId="3366392347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30531-6D2F-134E-95ED-6D72304D788C}" type="datetimeFigureOut">
              <a:rPr lang="en-US" smtClean="0"/>
              <a:t>6/23/21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A1B39-9165-1141-9462-5A9424BDC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6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slide order is not randomized on each play-through of </a:t>
            </a:r>
            <a:r>
              <a:rPr lang="en-US"/>
              <a:t>the slideshow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3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62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16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Endoplasmic reticulum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15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55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Peroxisomes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43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Lysosomes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02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Cytokinesis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67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Centrioles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86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Telomeres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55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Microtubules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75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Tight junctions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88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Mitochondrial nucleoids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23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Transcription factor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84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Cytosol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9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18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Stress granules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86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26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Nuclear envelope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21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Telophase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8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Mitochondria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36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CRISPR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66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73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Golgi bodies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A1B39-9165-1141-9462-5A9424BDCE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6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em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microsoft.com/office/2007/relationships/hdphoto" Target="../media/hdphoto1.wdp"/><Relationship Id="rId2" Type="http://schemas.openxmlformats.org/officeDocument/2006/relationships/image" Target="../media/image1.emf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emf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8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ayout 1 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5050" y="3269771"/>
            <a:ext cx="7388436" cy="1248271"/>
          </a:xfrm>
        </p:spPr>
        <p:txBody>
          <a:bodyPr anchor="t">
            <a:normAutofit/>
          </a:bodyPr>
          <a:lstStyle>
            <a:lvl1pPr algn="l">
              <a:defRPr sz="4000" spc="300" baseline="0">
                <a:solidFill>
                  <a:srgbClr val="0A3255"/>
                </a:solidFill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049" y="4518042"/>
            <a:ext cx="7512057" cy="15839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spc="300">
                <a:solidFill>
                  <a:srgbClr val="0A32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4D96E-6A68-464C-92BC-6D95943E3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9" y="1855269"/>
            <a:ext cx="2723605" cy="10972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357C21-ED22-BD4D-B891-705CFC2DFFFB}"/>
              </a:ext>
            </a:extLst>
          </p:cNvPr>
          <p:cNvSpPr/>
          <p:nvPr userDrawn="1"/>
        </p:nvSpPr>
        <p:spPr>
          <a:xfrm>
            <a:off x="11563447" y="4966669"/>
            <a:ext cx="1257105" cy="1257104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579D8-2E09-C842-AA2F-0CF0E6405D91}"/>
              </a:ext>
            </a:extLst>
          </p:cNvPr>
          <p:cNvSpPr/>
          <p:nvPr userDrawn="1"/>
        </p:nvSpPr>
        <p:spPr>
          <a:xfrm>
            <a:off x="8593045" y="2157946"/>
            <a:ext cx="1257105" cy="1257104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268217-2638-2846-ADF1-225ED1F25AA0}"/>
              </a:ext>
            </a:extLst>
          </p:cNvPr>
          <p:cNvSpPr/>
          <p:nvPr userDrawn="1"/>
        </p:nvSpPr>
        <p:spPr>
          <a:xfrm>
            <a:off x="10083218" y="-614597"/>
            <a:ext cx="1257105" cy="1257104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CD06DA-296E-1241-ABA0-E44D0DBADD92}"/>
              </a:ext>
            </a:extLst>
          </p:cNvPr>
          <p:cNvSpPr/>
          <p:nvPr userDrawn="1"/>
        </p:nvSpPr>
        <p:spPr>
          <a:xfrm>
            <a:off x="10083218" y="769576"/>
            <a:ext cx="1257105" cy="1257104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40D524-EFCA-EE44-8B29-C2A1A2468649}"/>
              </a:ext>
            </a:extLst>
          </p:cNvPr>
          <p:cNvSpPr/>
          <p:nvPr userDrawn="1"/>
        </p:nvSpPr>
        <p:spPr>
          <a:xfrm>
            <a:off x="8604792" y="-606861"/>
            <a:ext cx="1257105" cy="12571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1130FF-5230-C443-94A5-A0A8D6DC87D0}"/>
              </a:ext>
            </a:extLst>
          </p:cNvPr>
          <p:cNvSpPr/>
          <p:nvPr userDrawn="1"/>
        </p:nvSpPr>
        <p:spPr>
          <a:xfrm>
            <a:off x="8607743" y="6366526"/>
            <a:ext cx="1257105" cy="1257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17EBA1-AC84-DF43-8FEC-B5B2F06A7032}"/>
              </a:ext>
            </a:extLst>
          </p:cNvPr>
          <p:cNvSpPr>
            <a:spLocks/>
          </p:cNvSpPr>
          <p:nvPr userDrawn="1"/>
        </p:nvSpPr>
        <p:spPr>
          <a:xfrm>
            <a:off x="8604792" y="4966669"/>
            <a:ext cx="1257105" cy="1257104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3F9C37-EC33-4E4A-8670-C8A6EECF83EE}"/>
              </a:ext>
            </a:extLst>
          </p:cNvPr>
          <p:cNvSpPr/>
          <p:nvPr userDrawn="1"/>
        </p:nvSpPr>
        <p:spPr>
          <a:xfrm>
            <a:off x="10113632" y="6366526"/>
            <a:ext cx="1257105" cy="1257104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82E6F8-9FE1-2B4A-BC21-2444BD7FD880}"/>
              </a:ext>
            </a:extLst>
          </p:cNvPr>
          <p:cNvSpPr/>
          <p:nvPr userDrawn="1"/>
        </p:nvSpPr>
        <p:spPr>
          <a:xfrm>
            <a:off x="10098448" y="3549978"/>
            <a:ext cx="1257105" cy="12571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3F860D0-6D9D-2C42-8B6E-623BCC965C0C}"/>
              </a:ext>
            </a:extLst>
          </p:cNvPr>
          <p:cNvSpPr/>
          <p:nvPr userDrawn="1"/>
        </p:nvSpPr>
        <p:spPr>
          <a:xfrm>
            <a:off x="11558450" y="767762"/>
            <a:ext cx="1257105" cy="1257104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27DD8E-77B4-E94E-8FF0-57ED3ED7FA58}"/>
              </a:ext>
            </a:extLst>
          </p:cNvPr>
          <p:cNvSpPr/>
          <p:nvPr userDrawn="1"/>
        </p:nvSpPr>
        <p:spPr>
          <a:xfrm>
            <a:off x="11588864" y="3549978"/>
            <a:ext cx="1257105" cy="1257104"/>
          </a:xfrm>
          <a:prstGeom prst="ellips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A037673-C0D7-EB44-83B4-264EF7168ACE}"/>
              </a:ext>
            </a:extLst>
          </p:cNvPr>
          <p:cNvSpPr/>
          <p:nvPr userDrawn="1"/>
        </p:nvSpPr>
        <p:spPr>
          <a:xfrm>
            <a:off x="11558450" y="-614597"/>
            <a:ext cx="1257105" cy="1257104"/>
          </a:xfrm>
          <a:prstGeom prst="ellipse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AB250F-9C69-674A-ACCE-0AADE2012B98}"/>
              </a:ext>
            </a:extLst>
          </p:cNvPr>
          <p:cNvSpPr/>
          <p:nvPr userDrawn="1"/>
        </p:nvSpPr>
        <p:spPr>
          <a:xfrm>
            <a:off x="11558450" y="2150121"/>
            <a:ext cx="1257105" cy="12571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0B33C4-1E76-4248-86C2-23EDDA034626}"/>
              </a:ext>
            </a:extLst>
          </p:cNvPr>
          <p:cNvSpPr/>
          <p:nvPr userDrawn="1"/>
        </p:nvSpPr>
        <p:spPr>
          <a:xfrm>
            <a:off x="11588864" y="6366526"/>
            <a:ext cx="1257105" cy="1257104"/>
          </a:xfrm>
          <a:prstGeom prst="ellipse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DEAC46-2613-D442-948F-9FD5CA3F5A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8593045" y="770998"/>
            <a:ext cx="1287631" cy="1258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1C819E-0A9C-A446-9863-A3C0CCD25EE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10083218" y="2150121"/>
            <a:ext cx="1258367" cy="1258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FA03A3-2EBF-8746-A51E-49854E73739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10113632" y="4966669"/>
            <a:ext cx="1257105" cy="12571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B7DF76-6524-E84E-B4DD-A318FAE27C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 trans="36000"/>
                    </a14:imgEffect>
                    <a14:imgEffect>
                      <a14:sharpenSoften amoun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291" y="3557828"/>
            <a:ext cx="1243350" cy="125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3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D91D-B715-524C-AA62-70F1D095D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CA32-4EDF-8342-8B30-E211C7CD2128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163E87-50EC-5348-BFCF-4F7FDB6EC690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B2428B-BDDE-774D-97B0-FD37E9344312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7FE00F3-3D92-DB49-AC34-1B8107C5F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9D1489-2510-AA42-BE7F-30E70C4B18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8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2CC0D-28CA-6649-AB6D-946B15880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0735"/>
            <a:ext cx="4249047" cy="375506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dirty="0">
                <a:solidFill>
                  <a:srgbClr val="0012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9864" y="1780765"/>
            <a:ext cx="5712348" cy="374582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22A415-9A1B-9242-B4BA-54C2AE9EB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388" y="5633540"/>
            <a:ext cx="5711825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CE4B10-C67B-FB46-8C1F-D3F2564F0025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51BFFA-BDF3-714F-B043-A137E147893D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1A08E97-6A3F-1543-98A8-14132E871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3C7C78-773B-534E-8E8E-95A629D36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1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556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915C320-DDE2-CC4A-82C7-6C5AAC8B3A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9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DD71B3B0-4567-C448-9171-EB6FED60E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556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A9E262A-3EEA-E64C-B690-530A6FD22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2543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54CBB2-3649-FD43-ADAF-F5F2B7A908C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67D954E-2861-5A4C-BCF6-EE9DB5D113BE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65A8401-D2AF-5A45-932B-4E94461AD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92449C-6BD9-D24D-98B8-B8EAACC95C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Pur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229" y="1133512"/>
            <a:ext cx="8968594" cy="2387600"/>
          </a:xfrm>
        </p:spPr>
        <p:txBody>
          <a:bodyPr anchor="b">
            <a:normAutofit/>
          </a:bodyPr>
          <a:lstStyle>
            <a:lvl1pPr algn="l">
              <a:defRPr sz="48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229" y="4132019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2F5D1-080C-A444-BE4D-79E41458517F}"/>
              </a:ext>
            </a:extLst>
          </p:cNvPr>
          <p:cNvCxnSpPr>
            <a:cxnSpLocks/>
          </p:cNvCxnSpPr>
          <p:nvPr userDrawn="1"/>
        </p:nvCxnSpPr>
        <p:spPr>
          <a:xfrm>
            <a:off x="979514" y="3625185"/>
            <a:ext cx="6773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BE8376-B078-D743-B024-9EDF2E84712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3E072AD-0B8C-F145-890C-E4E16213BDBE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AFA6524-10E2-4149-9B2F-60E130501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955ED6-6252-5544-B6A6-E5B8B5D0F5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7" y="6273706"/>
            <a:ext cx="953263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86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C6529F-C708-2E44-83AA-923A2DD80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734454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F7F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presentation description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BFBAB-5C46-7C4C-9289-B498E8636EB0}"/>
              </a:ext>
            </a:extLst>
          </p:cNvPr>
          <p:cNvCxnSpPr>
            <a:cxnSpLocks/>
          </p:cNvCxnSpPr>
          <p:nvPr userDrawn="1"/>
        </p:nvCxnSpPr>
        <p:spPr>
          <a:xfrm>
            <a:off x="959484" y="3227620"/>
            <a:ext cx="677344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C5AC2-D750-5542-A7DA-04101124F097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52EB72B-E220-3B46-8548-D361DE028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8326"/>
            <a:ext cx="10515600" cy="920336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D27B7D-4693-8244-8960-003259892499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692D80B-437E-F244-8890-9246CAB739FA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2874C3B-689F-5B46-A590-62DCAE840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F7A83C-D4D7-4643-8385-2A9BFAC08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3FFE-2F6F-3F4E-82F7-92BCCBF52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0CDE-7DA5-9542-A3D2-80B3C656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055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02D28-F035-1542-9A8F-397F2CC8E35A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5AD61E-A9E1-E348-8A37-02BDCEC4814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A6AB4F-EEA8-8C4E-B294-37EBE51B0B7D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059BA-ACB8-6846-9A8C-A12CB202D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196B48-2FA6-7F46-AF46-0078C04D40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81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526D-BF81-AB4F-84D8-46D1FE8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1D9D-1BEA-F940-AA7F-1EAB9674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18A8F-BD11-DF46-9E5B-82193E83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7CDD2-A55D-4047-A72C-D163088BB413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7BCCEE-96F9-9343-A522-53A03E8D8C6B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9D08B3-39CE-B34C-8A8E-5CBF4E3893F6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747DD55-A76F-7045-ACE1-91959BD48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B387AB-C21B-2440-B194-40F292CE1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7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9942-1CD7-9346-85DA-6B153371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2513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SUBHEADER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8A74-CE12-4142-8640-696C7289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4763"/>
            <a:ext cx="5157787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A7E10-1C91-924A-B1FB-448B089154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2513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E16A-5492-7343-952B-7301BF1D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4763"/>
            <a:ext cx="5183188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67D69-0896-D546-A071-75B1E6A29E12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28C760-C510-0F45-BD64-805A7ED61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7064F-C415-3349-AFA8-11E3419282C2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C18D8A5-C5B9-9445-AB1F-9835506DB6F9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C48A0EA-30EA-4B4C-8FB3-74948B945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47BB38-3EB2-484E-AF64-CBECD227A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1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D91D-B715-524C-AA62-70F1D095D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CA32-4EDF-8342-8B30-E211C7CD2128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8D12D-02C8-A443-BFD3-2659A2529C5F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8DB0AFF-0C9D-BD4C-9630-460DFE841F63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2E5D45F-7422-1345-B7C4-E64F2DD4E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112B3E-94B5-9040-90D5-ECB6C02A2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7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2CC0D-28CA-6649-AB6D-946B15880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0735"/>
            <a:ext cx="4249047" cy="375506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dirty="0">
                <a:solidFill>
                  <a:srgbClr val="0012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9864" y="1780765"/>
            <a:ext cx="5712348" cy="374582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22A415-9A1B-9242-B4BA-54C2AE9EB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388" y="5633540"/>
            <a:ext cx="5711825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46BCA5-AB05-B549-AE1C-BF89C6B748E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CF1D918-7559-2246-A333-F639F517E6DF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6FE6E9C-B413-BE41-A921-E986B62A9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6988B5-A3F2-DA4E-AA07-3216F58D2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7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ayout 1 - all logos"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5049" y="3279603"/>
            <a:ext cx="7476432" cy="1257105"/>
          </a:xfrm>
        </p:spPr>
        <p:txBody>
          <a:bodyPr anchor="t">
            <a:normAutofit/>
          </a:bodyPr>
          <a:lstStyle>
            <a:lvl1pPr algn="l">
              <a:defRPr sz="4000" spc="300" baseline="0">
                <a:solidFill>
                  <a:srgbClr val="0A3255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049" y="4538384"/>
            <a:ext cx="7476432" cy="15839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spc="300">
                <a:solidFill>
                  <a:srgbClr val="0A32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17039-3A10-3C4F-880C-EB1CCF0BE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659" y="1956153"/>
            <a:ext cx="7982082" cy="10037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67835DE-DEBF-254C-BD0E-4645AFFFD26F}"/>
              </a:ext>
            </a:extLst>
          </p:cNvPr>
          <p:cNvSpPr/>
          <p:nvPr userDrawn="1"/>
        </p:nvSpPr>
        <p:spPr>
          <a:xfrm>
            <a:off x="9327555" y="2157946"/>
            <a:ext cx="1257105" cy="1257104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5CD98F-61BA-8F46-8053-2893698C9C73}"/>
              </a:ext>
            </a:extLst>
          </p:cNvPr>
          <p:cNvSpPr/>
          <p:nvPr userDrawn="1"/>
        </p:nvSpPr>
        <p:spPr>
          <a:xfrm>
            <a:off x="10817728" y="-614597"/>
            <a:ext cx="1257105" cy="1257104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684E2A-0A71-494D-842D-0C201FE7211C}"/>
              </a:ext>
            </a:extLst>
          </p:cNvPr>
          <p:cNvSpPr/>
          <p:nvPr userDrawn="1"/>
        </p:nvSpPr>
        <p:spPr>
          <a:xfrm>
            <a:off x="10804208" y="3579525"/>
            <a:ext cx="1257105" cy="1257104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ED8BD6-5D8F-994C-ACD7-448F389E8F32}"/>
              </a:ext>
            </a:extLst>
          </p:cNvPr>
          <p:cNvSpPr/>
          <p:nvPr userDrawn="1"/>
        </p:nvSpPr>
        <p:spPr>
          <a:xfrm>
            <a:off x="9339302" y="-606861"/>
            <a:ext cx="1257105" cy="12571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EA4176-B67E-9745-B468-80594724089E}"/>
              </a:ext>
            </a:extLst>
          </p:cNvPr>
          <p:cNvSpPr/>
          <p:nvPr userDrawn="1"/>
        </p:nvSpPr>
        <p:spPr>
          <a:xfrm>
            <a:off x="9342253" y="6366526"/>
            <a:ext cx="1257105" cy="1257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91B824-BE73-3349-AFEF-4B962927A748}"/>
              </a:ext>
            </a:extLst>
          </p:cNvPr>
          <p:cNvSpPr>
            <a:spLocks/>
          </p:cNvSpPr>
          <p:nvPr userDrawn="1"/>
        </p:nvSpPr>
        <p:spPr>
          <a:xfrm>
            <a:off x="10810257" y="2171896"/>
            <a:ext cx="1257105" cy="1257104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645ACC-1CB2-354A-ADFF-86FE60D23E5F}"/>
              </a:ext>
            </a:extLst>
          </p:cNvPr>
          <p:cNvSpPr/>
          <p:nvPr userDrawn="1"/>
        </p:nvSpPr>
        <p:spPr>
          <a:xfrm>
            <a:off x="10848142" y="6366526"/>
            <a:ext cx="1257105" cy="1257104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545C58-F2C0-594D-8D84-D40C3B758EEC}"/>
              </a:ext>
            </a:extLst>
          </p:cNvPr>
          <p:cNvSpPr/>
          <p:nvPr userDrawn="1"/>
        </p:nvSpPr>
        <p:spPr>
          <a:xfrm>
            <a:off x="10832958" y="4966669"/>
            <a:ext cx="1257105" cy="12571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6EE868-2B08-CC44-ADEC-4248A09E6974}"/>
              </a:ext>
            </a:extLst>
          </p:cNvPr>
          <p:cNvSpPr/>
          <p:nvPr userDrawn="1"/>
        </p:nvSpPr>
        <p:spPr>
          <a:xfrm>
            <a:off x="9338040" y="4966669"/>
            <a:ext cx="1257105" cy="1257104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EEC5A9-6466-C54B-8229-D7F6518724F6}"/>
              </a:ext>
            </a:extLst>
          </p:cNvPr>
          <p:cNvSpPr/>
          <p:nvPr userDrawn="1"/>
        </p:nvSpPr>
        <p:spPr>
          <a:xfrm>
            <a:off x="9339302" y="767762"/>
            <a:ext cx="1257105" cy="1257104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1BD007-2BDE-AF47-A1A0-6099898AEC71}"/>
              </a:ext>
            </a:extLst>
          </p:cNvPr>
          <p:cNvSpPr/>
          <p:nvPr userDrawn="1"/>
        </p:nvSpPr>
        <p:spPr>
          <a:xfrm>
            <a:off x="10848142" y="774510"/>
            <a:ext cx="1257105" cy="12571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6FFA79-3BFF-5248-95A1-BF3D4250976B}"/>
              </a:ext>
            </a:extLst>
          </p:cNvPr>
          <p:cNvSpPr/>
          <p:nvPr userDrawn="1"/>
        </p:nvSpPr>
        <p:spPr>
          <a:xfrm>
            <a:off x="9345350" y="3542428"/>
            <a:ext cx="1257105" cy="1257104"/>
          </a:xfrm>
          <a:prstGeom prst="ellipse">
            <a:avLst/>
          </a:prstGeom>
          <a:solidFill>
            <a:srgbClr val="7F7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22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 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556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915C320-DDE2-CC4A-82C7-6C5AAC8B3A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9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DD71B3B0-4567-C448-9171-EB6FED60E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556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A9E262A-3EEA-E64C-B690-530A6FD22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2543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9E7072-F169-9C4C-A38D-707ED8AB7E2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3CC57D3-5DE0-C943-8A4C-CB099070872C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03978E7-0A59-9344-AFCA-2720B161A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B360C1-B4F3-AA48-85DA-4ED296688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91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229" y="1133512"/>
            <a:ext cx="8968594" cy="2387600"/>
          </a:xfrm>
        </p:spPr>
        <p:txBody>
          <a:bodyPr anchor="b">
            <a:normAutofit/>
          </a:bodyPr>
          <a:lstStyle>
            <a:lvl1pPr algn="l">
              <a:defRPr sz="48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229" y="4132019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2F5D1-080C-A444-BE4D-79E41458517F}"/>
              </a:ext>
            </a:extLst>
          </p:cNvPr>
          <p:cNvCxnSpPr>
            <a:cxnSpLocks/>
          </p:cNvCxnSpPr>
          <p:nvPr userDrawn="1"/>
        </p:nvCxnSpPr>
        <p:spPr>
          <a:xfrm>
            <a:off x="979514" y="3625185"/>
            <a:ext cx="6773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2A81A1-8E3C-E541-840D-D377AD61001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FCFE31A-5C72-8947-ACAE-AEDD9C3290F0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47D8DE9-ABF6-8F46-8A8E-F4E875924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41125C-6594-C348-A8B4-7BD6754D27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7" y="6273706"/>
            <a:ext cx="953263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3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C6529F-C708-2E44-83AA-923A2DD80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734454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F7F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presentation description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BFBAB-5C46-7C4C-9289-B498E8636EB0}"/>
              </a:ext>
            </a:extLst>
          </p:cNvPr>
          <p:cNvCxnSpPr>
            <a:cxnSpLocks/>
          </p:cNvCxnSpPr>
          <p:nvPr userDrawn="1"/>
        </p:nvCxnSpPr>
        <p:spPr>
          <a:xfrm>
            <a:off x="959484" y="3227620"/>
            <a:ext cx="677344" cy="0"/>
          </a:xfrm>
          <a:prstGeom prst="line">
            <a:avLst/>
          </a:prstGeom>
          <a:ln w="76200">
            <a:solidFill>
              <a:srgbClr val="0A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C5AC2-D750-5542-A7DA-04101124F097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52EB72B-E220-3B46-8548-D361DE028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8326"/>
            <a:ext cx="10515600" cy="9203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29C13F-2603-9B4D-869D-E1DC35553889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E58F18D-3791-2941-92AF-2F0FBF559440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C7FC350-703D-334F-8370-B69FA7005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4D5916-CCBF-E44C-83C2-98C560ACA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41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3FFE-2F6F-3F4E-82F7-92BCCBF52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0CDE-7DA5-9542-A3D2-80B3C656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055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02D28-F035-1542-9A8F-397F2CC8E35A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3B2E38-CD2D-3446-82DE-92E82DF5F75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6C8D29-849C-704B-A842-2869467A3BE4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5F0E31-86F5-1C4E-B5AA-AD5F9DB28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FB263-CAD2-3040-A84C-D6BFD2D35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1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526D-BF81-AB4F-84D8-46D1FE8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1D9D-1BEA-F940-AA7F-1EAB9674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18A8F-BD11-DF46-9E5B-82193E83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7CDD2-A55D-4047-A72C-D163088BB413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16A781-DD35-A647-BE5E-7504CF4D63A2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038E077-F311-A644-B7F6-809D8989EE72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FC5FB79-0D7A-5A4C-8AE0-6252D2CE5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2ECEFB-5CEF-0B48-BFA6-86BFE04DD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78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9942-1CD7-9346-85DA-6B153371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2513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8A74-CE12-4142-8640-696C7289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4763"/>
            <a:ext cx="5157787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A7E10-1C91-924A-B1FB-448B089154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2513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E16A-5492-7343-952B-7301BF1D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4763"/>
            <a:ext cx="5183188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67D69-0896-D546-A071-75B1E6A29E12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28C760-C510-0F45-BD64-805A7ED61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4E0133-4B43-A045-97F9-A18D0611967B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37FA273-7A10-CC4C-8319-7B8076B1329D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1F1154F-707D-A84F-9A53-2E72B027E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FB879C-01FA-6041-89C6-CDA4C0168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55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D91D-B715-524C-AA62-70F1D095D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CA32-4EDF-8342-8B30-E211C7CD2128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8D3837-3C67-9245-8E8D-9240E048544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79C17B-25A4-144D-837D-CA97B4962A47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D12EADA-0795-F54A-BACA-5464C2FB5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12E27E-21E6-F14B-9022-9C5ED5AF42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1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2CC0D-28CA-6649-AB6D-946B15880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0735"/>
            <a:ext cx="4249047" cy="375506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dirty="0">
                <a:solidFill>
                  <a:srgbClr val="0012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9864" y="1780765"/>
            <a:ext cx="5712348" cy="374582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22A415-9A1B-9242-B4BA-54C2AE9EB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388" y="5633540"/>
            <a:ext cx="5711825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CC9B89-6E91-254F-AFC6-5A86961B724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3C4BC6F-F7FE-9F49-90D4-3ECF95C1FB83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AA09443-7DB3-7441-96B6-1A63B95D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A26EF7-72F2-FE43-B3A6-E58353F3E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37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0A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556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915C320-DDE2-CC4A-82C7-6C5AAC8B3A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9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DD71B3B0-4567-C448-9171-EB6FED60E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556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A9E262A-3EEA-E64C-B690-530A6FD22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2543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B801DB-7F12-304A-93CF-A0F8A0D92347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2C05AA5-462F-A949-8446-44027624C561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1F9ADBC-41DC-7B4C-979A-85DB953CE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C90786-D672-2346-96D9-3489CE9A0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21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Light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229" y="1133512"/>
            <a:ext cx="8968594" cy="2387600"/>
          </a:xfrm>
        </p:spPr>
        <p:txBody>
          <a:bodyPr anchor="b">
            <a:normAutofit/>
          </a:bodyPr>
          <a:lstStyle>
            <a:lvl1pPr algn="l">
              <a:defRPr sz="48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229" y="4132019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2F5D1-080C-A444-BE4D-79E41458517F}"/>
              </a:ext>
            </a:extLst>
          </p:cNvPr>
          <p:cNvCxnSpPr>
            <a:cxnSpLocks/>
          </p:cNvCxnSpPr>
          <p:nvPr userDrawn="1"/>
        </p:nvCxnSpPr>
        <p:spPr>
          <a:xfrm>
            <a:off x="979514" y="3625185"/>
            <a:ext cx="6773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F810E0-7B50-5E49-8858-9C23EE68F7E6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2757BF-2181-BA48-8C08-E314D3ED9029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BA2D0E8-24B1-D345-8A52-4DF89A3AA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C7BA6B-F61E-AC4E-A278-F7FFBB3EF3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7" y="6273706"/>
            <a:ext cx="953263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3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ayout 2 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5049" y="3269771"/>
            <a:ext cx="6353007" cy="1319105"/>
          </a:xfrm>
        </p:spPr>
        <p:txBody>
          <a:bodyPr anchor="t">
            <a:normAutofit/>
          </a:bodyPr>
          <a:lstStyle>
            <a:lvl1pPr algn="l">
              <a:defRPr sz="4000" spc="300" baseline="0">
                <a:solidFill>
                  <a:srgbClr val="0A3255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049" y="4588876"/>
            <a:ext cx="6353007" cy="119005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spc="300">
                <a:solidFill>
                  <a:srgbClr val="0A32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4D96E-6A68-464C-92BC-6D95943E33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9" y="1855269"/>
            <a:ext cx="2723605" cy="109728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549030-E8AE-D94E-9DBA-251817296E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50972" y="370935"/>
            <a:ext cx="2923581" cy="29216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D94942B-5F8A-C647-9AE5-C254B4BCDF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31827" y="3989133"/>
            <a:ext cx="2548043" cy="2546373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154E411-C6A3-7C4B-9160-241F16701F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476282" y="3188107"/>
            <a:ext cx="2070389" cy="206903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19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Light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C6529F-C708-2E44-83AA-923A2DD80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734454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F7F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presentation description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BFBAB-5C46-7C4C-9289-B498E8636EB0}"/>
              </a:ext>
            </a:extLst>
          </p:cNvPr>
          <p:cNvCxnSpPr>
            <a:cxnSpLocks/>
          </p:cNvCxnSpPr>
          <p:nvPr userDrawn="1"/>
        </p:nvCxnSpPr>
        <p:spPr>
          <a:xfrm>
            <a:off x="959484" y="3227620"/>
            <a:ext cx="677344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C5AC2-D750-5542-A7DA-04101124F097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52EB72B-E220-3B46-8548-D361DE028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8326"/>
            <a:ext cx="10515600" cy="9203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F16847-F37E-894B-B92E-39B17D19EC37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6D5CC35-451D-BA49-BE7E-C96F17692859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7DC33BB-573E-8042-9200-DFC8DE73D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AF2C04-FD12-B442-8840-66F0FA3D6D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0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3FFE-2F6F-3F4E-82F7-92BCCBF52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0CDE-7DA5-9542-A3D2-80B3C656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055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02D28-F035-1542-9A8F-397F2CC8E35A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0AE9B9-3999-4640-892A-CFDE63100E7B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7EF459-7D4E-5A4A-91A4-06262F7D488B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B284280-F85E-164E-8CD3-5C696C9F7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DD37D8-A3FD-AE40-BB6D-D94785359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24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526D-BF81-AB4F-84D8-46D1FE8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1D9D-1BEA-F940-AA7F-1EAB9674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18A8F-BD11-DF46-9E5B-82193E83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7CDD2-A55D-4047-A72C-D163088BB413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FCB18B-A41B-3744-B21B-4AE06414F249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A84319A-3FE0-DC4A-9D8B-6A7DCE9AE3B7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9BAAF9-A868-F94D-A152-1E1C5E584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8063D6-E405-FF42-8787-6DFDEED7E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30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9942-1CD7-9346-85DA-6B153371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2513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8A74-CE12-4142-8640-696C7289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4763"/>
            <a:ext cx="5157787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A7E10-1C91-924A-B1FB-448B089154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2513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E16A-5492-7343-952B-7301BF1D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4763"/>
            <a:ext cx="5183188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67D69-0896-D546-A071-75B1E6A29E12}"/>
              </a:ext>
            </a:extLst>
          </p:cNvPr>
          <p:cNvSpPr/>
          <p:nvPr userDrawn="1"/>
        </p:nvSpPr>
        <p:spPr>
          <a:xfrm>
            <a:off x="0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28C760-C510-0F45-BD64-805A7ED61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1864FF-2BAF-0747-B251-1C30B6E56C91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2438B12-1343-E64C-9C06-E2598DFBAE29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EF98B62-F022-CB48-B50C-95F55B5CE5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897E46-ED5B-B449-B8DF-7E5C1E35C9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95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D91D-B715-524C-AA62-70F1D095D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CA32-4EDF-8342-8B30-E211C7CD2128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C2A7D1-2699-5E41-A2D7-79AAB3450641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D254A69-11A2-B54B-99E2-D4BBDEC65ED7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A4F7DDA-BEAA-A745-88D1-9F48E3A2C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D1F63-724E-2243-85C1-9D804D499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0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2CC0D-28CA-6649-AB6D-946B15880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70735"/>
            <a:ext cx="4249047" cy="3755060"/>
          </a:xfrm>
        </p:spPr>
        <p:txBody>
          <a:bodyPr>
            <a:normAutofit/>
          </a:bodyPr>
          <a:lstStyle>
            <a:lvl1pPr marL="0" indent="0">
              <a:buNone/>
              <a:defRPr lang="en-US" sz="2400" kern="1200" dirty="0">
                <a:solidFill>
                  <a:srgbClr val="00122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9864" y="1780765"/>
            <a:ext cx="5712348" cy="374582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22A415-9A1B-9242-B4BA-54C2AE9EB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40388" y="5633540"/>
            <a:ext cx="5711825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1424C4-F05A-7249-B568-C3F7EE73022F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15E449-8477-7C4D-9CBD-9E19AC68CAC4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FC96428-6376-614F-971B-0267D0C08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D61767-89B7-8040-8169-0B0986152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2DA932-E540-044F-BED0-7A127672109C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AA337C-0551-FE46-9233-7346A15B7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F7AD7E9-6420-8047-B1C5-4D6D68F639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556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915C320-DDE2-CC4A-82C7-6C5AAC8B3A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2543" y="1780765"/>
            <a:ext cx="4946263" cy="3755668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</a:lstStyle>
          <a:p>
            <a:r>
              <a:rPr lang="en-US" dirty="0"/>
              <a:t>Insert photo or graphic here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DD71B3B0-4567-C448-9171-EB6FED60E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556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1A9E262A-3EEA-E64C-B690-530A6FD22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2543" y="5633540"/>
            <a:ext cx="4953509" cy="2905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F7F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caption text for above photo/graphic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7F7F8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901CD0-5E06-8C47-BB56-D9C80385A6F8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447B96D-36BD-014A-9137-19B614065131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EF8B1F7-35F4-2347-97D5-CE960CDBA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0A7AFD-AED0-3B47-9876-770447820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09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10D927-7C59-7F4C-9C7C-F16576ACDAE9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849E7A-4867-ED48-8103-A4216672FDF8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CB5A7D-5B14-134F-B889-FF7758373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23D6B-A713-9444-AF50-0C24D911C3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3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2107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76BC90-54F6-A546-A9BC-1E08278BE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983" y="846149"/>
            <a:ext cx="8272017" cy="5165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47FC1-F2B0-A74B-BCE6-C2E8A2710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28" y="4907527"/>
            <a:ext cx="2157152" cy="1008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1CC165-09C0-4549-99F6-CD3E50A2E97D}"/>
              </a:ext>
            </a:extLst>
          </p:cNvPr>
          <p:cNvSpPr txBox="1"/>
          <p:nvPr userDrawn="1"/>
        </p:nvSpPr>
        <p:spPr>
          <a:xfrm>
            <a:off x="443490" y="1320285"/>
            <a:ext cx="4542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3F8609-E25D-9E44-923B-D50665C947F7}"/>
              </a:ext>
            </a:extLst>
          </p:cNvPr>
          <p:cNvCxnSpPr>
            <a:cxnSpLocks/>
          </p:cNvCxnSpPr>
          <p:nvPr userDrawn="1"/>
        </p:nvCxnSpPr>
        <p:spPr>
          <a:xfrm>
            <a:off x="551328" y="2121021"/>
            <a:ext cx="677344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551328" y="2544519"/>
            <a:ext cx="260988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wish to thank the Allen Institute founder, Paul G. Allen, for his vision, encouragement, and support.</a:t>
            </a:r>
          </a:p>
        </p:txBody>
      </p:sp>
    </p:spTree>
    <p:extLst>
      <p:ext uri="{BB962C8B-B14F-4D97-AF65-F5344CB8AC3E}">
        <p14:creationId xmlns:p14="http://schemas.microsoft.com/office/powerpoint/2010/main" val="108420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ayout 2 - all logos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5049" y="3279604"/>
            <a:ext cx="6517314" cy="1340120"/>
          </a:xfrm>
        </p:spPr>
        <p:txBody>
          <a:bodyPr anchor="t">
            <a:normAutofit/>
          </a:bodyPr>
          <a:lstStyle>
            <a:lvl1pPr algn="l">
              <a:defRPr sz="4000" spc="300" baseline="0">
                <a:solidFill>
                  <a:srgbClr val="0A3255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049" y="4619723"/>
            <a:ext cx="6517314" cy="119005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spc="300">
                <a:solidFill>
                  <a:srgbClr val="0A325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17039-3A10-3C4F-880C-EB1CCF0BE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659" y="1956153"/>
            <a:ext cx="7982082" cy="1003793"/>
          </a:xfrm>
          <a:prstGeom prst="rect">
            <a:avLst/>
          </a:prstGeom>
        </p:spPr>
      </p:pic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07FEC74-0D9E-B945-A0D9-7915C213E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8780" y="370935"/>
            <a:ext cx="2923581" cy="292166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C8AD0C9F-C4C2-DD47-A0FD-1839F4E18A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36770" y="3918348"/>
            <a:ext cx="2548043" cy="2546373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B5A8D9-751E-CA41-9AFE-ECC40D4CDC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739334" y="3364727"/>
            <a:ext cx="2070389" cy="206903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986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Fo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32A940-724B-0346-99FE-673F6C724185}"/>
              </a:ext>
            </a:extLst>
          </p:cNvPr>
          <p:cNvSpPr txBox="1"/>
          <p:nvPr userDrawn="1"/>
        </p:nvSpPr>
        <p:spPr>
          <a:xfrm>
            <a:off x="443490" y="1320285"/>
            <a:ext cx="4542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B2ECD8-417D-B24A-9B28-B226E826A3D0}"/>
              </a:ext>
            </a:extLst>
          </p:cNvPr>
          <p:cNvCxnSpPr>
            <a:cxnSpLocks/>
          </p:cNvCxnSpPr>
          <p:nvPr userDrawn="1"/>
        </p:nvCxnSpPr>
        <p:spPr>
          <a:xfrm>
            <a:off x="551328" y="2121021"/>
            <a:ext cx="677344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C76BC90-54F6-A546-A9BC-1E08278BE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983" y="631435"/>
            <a:ext cx="8272017" cy="5595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147FC1-F2B0-A74B-BCE6-C2E8A27105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28" y="4907527"/>
            <a:ext cx="2157152" cy="1008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0CE95-0A5A-E841-9BBD-85152E2F5743}"/>
              </a:ext>
            </a:extLst>
          </p:cNvPr>
          <p:cNvSpPr txBox="1"/>
          <p:nvPr userDrawn="1"/>
        </p:nvSpPr>
        <p:spPr>
          <a:xfrm>
            <a:off x="551328" y="2544519"/>
            <a:ext cx="260988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wish to thank the Allen Institute founder, Paul G. Allen, for his vision, encouragement, and support.</a:t>
            </a:r>
          </a:p>
        </p:txBody>
      </p:sp>
    </p:spTree>
    <p:extLst>
      <p:ext uri="{BB962C8B-B14F-4D97-AF65-F5344CB8AC3E}">
        <p14:creationId xmlns:p14="http://schemas.microsoft.com/office/powerpoint/2010/main" val="20036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0485-BBA8-3E4C-B445-9740C2EEE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229" y="1133512"/>
            <a:ext cx="8968594" cy="2387600"/>
          </a:xfrm>
        </p:spPr>
        <p:txBody>
          <a:bodyPr anchor="b">
            <a:normAutofit/>
          </a:bodyPr>
          <a:lstStyle>
            <a:lvl1pPr algn="l">
              <a:defRPr sz="48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8C44-20E2-4C4E-A037-86E747E278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229" y="4132019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2F5D1-080C-A444-BE4D-79E41458517F}"/>
              </a:ext>
            </a:extLst>
          </p:cNvPr>
          <p:cNvCxnSpPr>
            <a:cxnSpLocks/>
          </p:cNvCxnSpPr>
          <p:nvPr userDrawn="1"/>
        </p:nvCxnSpPr>
        <p:spPr>
          <a:xfrm>
            <a:off x="979514" y="3625185"/>
            <a:ext cx="6773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56C048-6260-494F-81E4-4EAA17344C95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3F41DF7-82E8-134A-9F04-DAACCC516F2E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F43FD71-8A86-DC43-AADE-75D3B7777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848F5-4E20-084D-B7B0-BB56140A9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7" y="6273706"/>
            <a:ext cx="953263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6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C6529F-C708-2E44-83AA-923A2DD80D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734454"/>
            <a:ext cx="9496666" cy="18049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F7F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presentation description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FBFBAB-5C46-7C4C-9289-B498E8636EB0}"/>
              </a:ext>
            </a:extLst>
          </p:cNvPr>
          <p:cNvCxnSpPr>
            <a:cxnSpLocks/>
          </p:cNvCxnSpPr>
          <p:nvPr userDrawn="1"/>
        </p:nvCxnSpPr>
        <p:spPr>
          <a:xfrm>
            <a:off x="959484" y="3227620"/>
            <a:ext cx="677344" cy="0"/>
          </a:xfrm>
          <a:prstGeom prst="line">
            <a:avLst/>
          </a:prstGeom>
          <a:ln w="76200">
            <a:solidFill>
              <a:srgbClr val="74A0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C5AC2-D750-5542-A7DA-04101124F097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B86B08-4352-0942-8AD6-DE8C87A35B87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9A495DE-A130-1C44-A692-A485FCEC0F37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52EB72B-E220-3B46-8548-D361DE028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58326"/>
            <a:ext cx="10515600" cy="920336"/>
          </a:xfrm>
        </p:spPr>
        <p:txBody>
          <a:bodyPr/>
          <a:lstStyle>
            <a:lvl1pPr>
              <a:defRPr>
                <a:solidFill>
                  <a:srgbClr val="74A03E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E298E46-F9A8-0C43-BA08-626E48A54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0A70C-E742-8A41-A063-382A89F516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4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3FFE-2F6F-3F4E-82F7-92BCCBF52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D0CDE-7DA5-9542-A3D2-80B3C656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055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02D28-F035-1542-9A8F-397F2CC8E35A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3427DA-E41B-9B4E-BA63-2E1B3EBFEF9C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ED0B0F-3DE5-4845-A33A-137D57AB4C70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EDD84CE-E365-2749-BAF4-640FD5757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33BC0F-F348-6F4B-852F-4D1AEAB80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7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526D-BF81-AB4F-84D8-46D1FE8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1D9D-1BEA-F940-AA7F-1EAB9674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18A8F-BD11-DF46-9E5B-82193E83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8583"/>
          </a:xfrm>
        </p:spPr>
        <p:txBody>
          <a:bodyPr/>
          <a:lstStyle>
            <a:lvl1pPr>
              <a:buClr>
                <a:srgbClr val="0A3255"/>
              </a:buClr>
              <a:defRPr/>
            </a:lvl1pPr>
            <a:lvl2pPr>
              <a:buClr>
                <a:srgbClr val="0A325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7CDD2-A55D-4047-A72C-D163088BB413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930DD5-E157-1F45-BF5B-3C3609000364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3F08FA-2A89-0743-BC3E-45DBEB07E786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8D46DCD-9753-A64B-9975-ED7865777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6F061D-0270-0147-A48A-A4BC75FC5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6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9942-1CD7-9346-85DA-6B153371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42513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8A74-CE12-4142-8640-696C7289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94763"/>
            <a:ext cx="5157787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A7E10-1C91-924A-B1FB-448B089154C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2513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spc="100" baseline="0">
                <a:solidFill>
                  <a:srgbClr val="0A325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DE16A-5492-7343-952B-7301BF1D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94763"/>
            <a:ext cx="5183188" cy="3418642"/>
          </a:xfrm>
        </p:spPr>
        <p:txBody>
          <a:bodyPr/>
          <a:lstStyle>
            <a:lvl1pPr>
              <a:buClr>
                <a:srgbClr val="0A3255"/>
              </a:buClr>
              <a:defRPr sz="2400"/>
            </a:lvl1pPr>
            <a:lvl2pPr>
              <a:buClr>
                <a:srgbClr val="0A3255"/>
              </a:buCl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67D69-0896-D546-A071-75B1E6A29E12}"/>
              </a:ext>
            </a:extLst>
          </p:cNvPr>
          <p:cNvSpPr/>
          <p:nvPr userDrawn="1"/>
        </p:nvSpPr>
        <p:spPr>
          <a:xfrm>
            <a:off x="-1" y="0"/>
            <a:ext cx="288759" cy="6858000"/>
          </a:xfrm>
          <a:prstGeom prst="rect">
            <a:avLst/>
          </a:prstGeom>
          <a:solidFill>
            <a:srgbClr val="74A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28C760-C510-0F45-BD64-805A7ED61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920336"/>
          </a:xfrm>
        </p:spPr>
        <p:txBody>
          <a:bodyPr/>
          <a:lstStyle>
            <a:lvl1pPr>
              <a:defRPr spc="100" baseline="0"/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051323-1175-D248-8FC6-B837F25273C0}"/>
              </a:ext>
            </a:extLst>
          </p:cNvPr>
          <p:cNvCxnSpPr>
            <a:cxnSpLocks/>
          </p:cNvCxnSpPr>
          <p:nvPr userDrawn="1"/>
        </p:nvCxnSpPr>
        <p:spPr>
          <a:xfrm>
            <a:off x="1968500" y="6395765"/>
            <a:ext cx="9403588" cy="0"/>
          </a:xfrm>
          <a:prstGeom prst="line">
            <a:avLst/>
          </a:prstGeom>
          <a:ln w="15875">
            <a:solidFill>
              <a:srgbClr val="7F7F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CFE55B2-4D74-894F-B67A-6D450F3BC6E6}"/>
              </a:ext>
            </a:extLst>
          </p:cNvPr>
          <p:cNvSpPr txBox="1">
            <a:spLocks/>
          </p:cNvSpPr>
          <p:nvPr userDrawn="1"/>
        </p:nvSpPr>
        <p:spPr>
          <a:xfrm>
            <a:off x="8463526" y="6492874"/>
            <a:ext cx="2593128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74A0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kern="1200" dirty="0" err="1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alleninstitute.org</a:t>
            </a:r>
            <a:r>
              <a:rPr lang="en-US" sz="1000" b="0" kern="1200" dirty="0">
                <a:solidFill>
                  <a:srgbClr val="7F7F8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|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A1A9586-4D27-CE4A-9574-03263C7A5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08737" y="6492874"/>
            <a:ext cx="363350" cy="136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A32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37DDFB-D1EB-A547-BAB9-2D6F8ABC99C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43A95E-FE08-C340-B362-D6AE292C0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6274168"/>
            <a:ext cx="953262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D56CB-07A6-6747-9B92-28734BF9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A8736-2E8D-B74D-A42A-7EAE9610F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5B86E9-20EB-E041-8545-490DCAC57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6124" y="6397625"/>
            <a:ext cx="465963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74A03E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5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87" r:id="rId2"/>
    <p:sldLayoutId id="2147483689" r:id="rId3"/>
    <p:sldLayoutId id="2147483690" r:id="rId4"/>
    <p:sldLayoutId id="2147483649" r:id="rId5"/>
    <p:sldLayoutId id="2147483670" r:id="rId6"/>
    <p:sldLayoutId id="2147483650" r:id="rId7"/>
    <p:sldLayoutId id="2147483652" r:id="rId8"/>
    <p:sldLayoutId id="2147483653" r:id="rId9"/>
    <p:sldLayoutId id="2147483654" r:id="rId10"/>
    <p:sldLayoutId id="2147483656" r:id="rId11"/>
    <p:sldLayoutId id="2147483659" r:id="rId12"/>
    <p:sldLayoutId id="2147483672" r:id="rId13"/>
    <p:sldLayoutId id="2147483651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67" r:id="rId29"/>
    <p:sldLayoutId id="2147483671" r:id="rId30"/>
    <p:sldLayoutId id="2147483664" r:id="rId31"/>
    <p:sldLayoutId id="2147483665" r:id="rId32"/>
    <p:sldLayoutId id="2147483666" r:id="rId33"/>
    <p:sldLayoutId id="2147483660" r:id="rId34"/>
    <p:sldLayoutId id="2147483668" r:id="rId35"/>
    <p:sldLayoutId id="2147483669" r:id="rId36"/>
    <p:sldLayoutId id="2147483655" r:id="rId37"/>
    <p:sldLayoutId id="2147483661" r:id="rId38"/>
    <p:sldLayoutId id="2147483662" r:id="rId39"/>
    <p:sldLayoutId id="2147483688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100" baseline="0">
          <a:solidFill>
            <a:srgbClr val="0A325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Clr>
          <a:srgbClr val="74A03E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4A03E"/>
        </a:buClr>
        <a:buSzPct val="80000"/>
        <a:buFont typeface="Courier New" panose="02070309020205020404" pitchFamily="49" charset="0"/>
        <a:buChar char="o"/>
        <a:defRPr lang="en-US" sz="2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F7F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F7F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FEB521-9E9C-405E-B2D6-EA2F0F3E25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Cell Biology Bingo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B695A22-F969-4EEC-A8E8-6CE59F93B2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Visualizing human cells with the Allen Institute for Cell Science</a:t>
            </a:r>
          </a:p>
        </p:txBody>
      </p:sp>
    </p:spTree>
    <p:extLst>
      <p:ext uri="{BB962C8B-B14F-4D97-AF65-F5344CB8AC3E}">
        <p14:creationId xmlns:p14="http://schemas.microsoft.com/office/powerpoint/2010/main" val="336639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41559-7062-2B44-B38E-9A99B0B74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33" y="101044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4D5C46-9910-6644-A993-F63848FF647C}"/>
              </a:ext>
            </a:extLst>
          </p:cNvPr>
          <p:cNvSpPr txBox="1"/>
          <p:nvPr/>
        </p:nvSpPr>
        <p:spPr>
          <a:xfrm>
            <a:off x="487017" y="1013791"/>
            <a:ext cx="4432853" cy="525945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structure prepares, sorts, and packages proteins and lipids that were built by the endoplasmic reticulum</a:t>
            </a:r>
            <a:endParaRPr lang="en-US" sz="2800" dirty="0">
              <a:solidFill>
                <a:srgbClr val="0030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manages protein alterations like cleaving and glycosylation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After this structure has done its job, proteins are ready for use in the cell or to be secreted out of the cell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88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EAD40-9404-3641-A3F1-75788F10A9A7}"/>
              </a:ext>
            </a:extLst>
          </p:cNvPr>
          <p:cNvSpPr txBox="1"/>
          <p:nvPr/>
        </p:nvSpPr>
        <p:spPr>
          <a:xfrm>
            <a:off x="487017" y="1013791"/>
            <a:ext cx="4432853" cy="511516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process where stem cells become specialized cells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process occurs over the lifetime of the organism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cells in the picture are cardiomyocytes, or heart muscle cells, grown in a lab from stem cells from an adult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15381-25DF-AC42-AAED-ECA6A4D1B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5" r="-1"/>
          <a:stretch/>
        </p:blipFill>
        <p:spPr>
          <a:xfrm>
            <a:off x="5193986" y="130774"/>
            <a:ext cx="61897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16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888A3-FA9B-DE41-B0A8-1A7A460B8657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first stage of cell division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chromosomes condense and the spindle starts to appear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centrosomes move to opposite ends of the nucleus</a:t>
            </a:r>
          </a:p>
        </p:txBody>
      </p:sp>
      <p:pic>
        <p:nvPicPr>
          <p:cNvPr id="5" name="Picture 4" descr="A picture containing purple, indoor, plant, green&#10;&#10;Description automatically generated">
            <a:extLst>
              <a:ext uri="{FF2B5EF4-FFF2-40B4-BE49-F238E27FC236}">
                <a16:creationId xmlns:a16="http://schemas.microsoft.com/office/drawing/2014/main" id="{086AAD24-9385-EC4F-B6CA-4E09F457C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12355" y="1279301"/>
            <a:ext cx="6172200" cy="38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5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01489-B71F-3642-B7B9-64DB2143F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599" y="80319"/>
            <a:ext cx="6178239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76F6D-7523-C842-B8E4-DB76CA6DCD28}"/>
              </a:ext>
            </a:extLst>
          </p:cNvPr>
          <p:cNvSpPr txBox="1"/>
          <p:nvPr/>
        </p:nvSpPr>
        <p:spPr>
          <a:xfrm>
            <a:off x="487017" y="1013791"/>
            <a:ext cx="4432853" cy="483095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structure synthesizes proteins and lipids based on mRNA received from the nucleus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also helps store calcium and break down toxins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There are rough and smooth varieties of this structure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85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02CC9-94A5-DA40-9295-FE14C7F81CFB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shortest step of mitosis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spindle fibers pull the chromosomes apart and move them to the opposite poles of the nucleus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04E5222-6DA3-7848-BB68-C69F745EE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887" y="24847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0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D92C5-F751-1740-AAEF-0421BF18F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046" y="106167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48A80-43F8-F44E-A114-A279790257BA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structure helps break down fatty acids and synthesize lipids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Some cell functions create harmful hydrogen peroxide as a byproduct, which this structure helps clean up (hint: this is related to the structure’s name)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57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CEC90A-E1FD-3C48-A279-F4805F88B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33" y="128886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42D2C-7EB3-074C-BBAE-8B22267CD381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These structures break down waste in the cell and save materials for reuse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They can travel throughout the whole cell to go where they are needed</a:t>
            </a:r>
          </a:p>
        </p:txBody>
      </p:sp>
    </p:spTree>
    <p:extLst>
      <p:ext uri="{BB962C8B-B14F-4D97-AF65-F5344CB8AC3E}">
        <p14:creationId xmlns:p14="http://schemas.microsoft.com/office/powerpoint/2010/main" val="3726908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78D72B-8E86-9942-9E22-46A45227735C}"/>
              </a:ext>
            </a:extLst>
          </p:cNvPr>
          <p:cNvSpPr txBox="1"/>
          <p:nvPr/>
        </p:nvSpPr>
        <p:spPr>
          <a:xfrm>
            <a:off x="487017" y="1013791"/>
            <a:ext cx="4432853" cy="496687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Following the last phase of mitosis, the where the cytoplasm and organelles completely separate into two new cells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usually happens at the end of the process of mitosis, but not always, leading to multi-nucleus cells</a:t>
            </a:r>
          </a:p>
        </p:txBody>
      </p:sp>
      <p:pic>
        <p:nvPicPr>
          <p:cNvPr id="5" name="Picture 4" descr="A picture containing purple, close&#10;&#10;Description automatically generated">
            <a:extLst>
              <a:ext uri="{FF2B5EF4-FFF2-40B4-BE49-F238E27FC236}">
                <a16:creationId xmlns:a16="http://schemas.microsoft.com/office/drawing/2014/main" id="{5C3699A2-06CF-0A4E-8E2D-9AEA1106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63913" y="654907"/>
            <a:ext cx="6172200" cy="51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98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55893-8121-7E4F-804F-C763612C4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262" y="124977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BD512-0A86-CD46-BA17-F96FB84C3A09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group of microtubules that helps organize chromosomes 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Helps produce the mitotic spindle during mitosis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78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 descr="A picture containing star, outdoor object, dark, night&#10;&#10;Description automatically generated">
            <a:extLst>
              <a:ext uri="{FF2B5EF4-FFF2-40B4-BE49-F238E27FC236}">
                <a16:creationId xmlns:a16="http://schemas.microsoft.com/office/drawing/2014/main" id="{9D8E50BE-67CE-CD48-95A1-686ED3556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332" y="342900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135E8-ADDE-C04C-946A-59DC3DA36021}"/>
              </a:ext>
            </a:extLst>
          </p:cNvPr>
          <p:cNvSpPr txBox="1"/>
          <p:nvPr/>
        </p:nvSpPr>
        <p:spPr>
          <a:xfrm>
            <a:off x="487017" y="1241727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group of repeated nucleotides found at the end of a chromosome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Helps prevent chromosomes from degrading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Gets shorter with age</a:t>
            </a:r>
          </a:p>
        </p:txBody>
      </p:sp>
    </p:spTree>
    <p:extLst>
      <p:ext uri="{BB962C8B-B14F-4D97-AF65-F5344CB8AC3E}">
        <p14:creationId xmlns:p14="http://schemas.microsoft.com/office/powerpoint/2010/main" val="61482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D3E947-8434-5541-933D-A07029EF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structure bingo 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7529CF-94EF-DF48-A145-266DE0710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dirty="0">
                <a:solidFill>
                  <a:srgbClr val="003057"/>
                </a:solidFill>
              </a:rPr>
              <a:t>Identify cell structures to complete your bingo card! Every structure is on every card.</a:t>
            </a:r>
            <a:endParaRPr lang="en-US" sz="4000" dirty="0">
              <a:solidFill>
                <a:srgbClr val="003057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3057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ClrTx/>
            </a:pPr>
            <a:r>
              <a:rPr lang="en-US" dirty="0">
                <a:solidFill>
                  <a:srgbClr val="003057"/>
                </a:solidFill>
              </a:rPr>
              <a:t>Images are of </a:t>
            </a:r>
            <a:r>
              <a:rPr lang="en-US" b="1" dirty="0">
                <a:solidFill>
                  <a:srgbClr val="003057"/>
                </a:solidFill>
              </a:rPr>
              <a:t>human induced pluripotent stem cells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057"/>
                </a:solidFill>
              </a:rPr>
              <a:t>Stem cells </a:t>
            </a:r>
            <a:r>
              <a:rPr lang="en-US" sz="2000" dirty="0">
                <a:solidFill>
                  <a:srgbClr val="003057"/>
                </a:solidFill>
              </a:rPr>
              <a:t>= cells that develop into other, more specialized types of cells.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057"/>
                </a:solidFill>
              </a:rPr>
              <a:t>Pluripotent stem cells </a:t>
            </a:r>
            <a:r>
              <a:rPr lang="en-US" sz="2000" dirty="0">
                <a:solidFill>
                  <a:srgbClr val="003057"/>
                </a:solidFill>
              </a:rPr>
              <a:t>= a type of stem cell that can become almost any type of cell in the body. Other stem cells can only become certain cell types, like hemopoietic stem cells – they can only become different types of blood cells.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057"/>
                </a:solidFill>
              </a:rPr>
              <a:t>Induced stem cells </a:t>
            </a:r>
            <a:r>
              <a:rPr lang="en-US" sz="2000" dirty="0">
                <a:solidFill>
                  <a:srgbClr val="003057"/>
                </a:solidFill>
              </a:rPr>
              <a:t>= cells that were a specialized cell type, and through a chemical process are turned back into stem cells. These cells come from a skin cell sample that was turned back into stem cells.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057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003057"/>
                </a:solidFill>
              </a:rPr>
              <a:t>Resources to learn cell structure appearance and functions: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57"/>
                </a:solidFill>
              </a:rPr>
              <a:t>Visual Guide to Human Cells: </a:t>
            </a:r>
            <a:r>
              <a:rPr lang="en-US" sz="2000" u="sng" dirty="0" err="1">
                <a:solidFill>
                  <a:srgbClr val="003057"/>
                </a:solidFill>
              </a:rPr>
              <a:t>allencell.org</a:t>
            </a:r>
            <a:r>
              <a:rPr lang="en-US" sz="2000" u="sng" dirty="0">
                <a:solidFill>
                  <a:srgbClr val="003057"/>
                </a:solidFill>
              </a:rPr>
              <a:t>/visual-guide-to-human-cells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57"/>
                </a:solidFill>
              </a:rPr>
              <a:t>Cell Structure Observations: </a:t>
            </a:r>
            <a:r>
              <a:rPr lang="en-US" sz="2000" u="sng" dirty="0" err="1">
                <a:solidFill>
                  <a:srgbClr val="003057"/>
                </a:solidFill>
              </a:rPr>
              <a:t>allencell.org</a:t>
            </a:r>
            <a:r>
              <a:rPr lang="en-US" sz="2000" u="sng" dirty="0">
                <a:solidFill>
                  <a:srgbClr val="003057"/>
                </a:solidFill>
              </a:rPr>
              <a:t>/cell-observations</a:t>
            </a:r>
            <a:endParaRPr lang="en-US" u="sng" dirty="0">
              <a:solidFill>
                <a:srgbClr val="0030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66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7C511-44D8-9A4B-B4BD-EACAD73E1F90}"/>
              </a:ext>
            </a:extLst>
          </p:cNvPr>
          <p:cNvSpPr txBox="1"/>
          <p:nvPr/>
        </p:nvSpPr>
        <p:spPr>
          <a:xfrm>
            <a:off x="487017" y="1013791"/>
            <a:ext cx="4432853" cy="495452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 lnSpcReduction="10000"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middle stage of mitosis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spindle fibers attach to the chromosomes and help them line up halfway between the centromeres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cell checks to make sure the chromosomes have lined up and attached to the spindles before continuing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purple, star&#10;&#10;Description automatically generated">
            <a:extLst>
              <a:ext uri="{FF2B5EF4-FFF2-40B4-BE49-F238E27FC236}">
                <a16:creationId xmlns:a16="http://schemas.microsoft.com/office/drawing/2014/main" id="{0C0876DC-99D6-A047-9A4C-6E52C5A7F1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2132" y="160636"/>
            <a:ext cx="404927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2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FABED-3747-194A-9566-E0181F259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975" y="103389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6D3CBB-F2A5-B64E-BA90-134E2FA6230B}"/>
              </a:ext>
            </a:extLst>
          </p:cNvPr>
          <p:cNvSpPr txBox="1"/>
          <p:nvPr/>
        </p:nvSpPr>
        <p:spPr>
          <a:xfrm>
            <a:off x="487017" y="1013791"/>
            <a:ext cx="4432853" cy="49640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 these areas, cells are bound together with proteins that connect their membranes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helps cells sense their neighbors and environment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They also connect to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 cytoskeleton and help the cells maintain their shape</a:t>
            </a:r>
          </a:p>
        </p:txBody>
      </p:sp>
    </p:spTree>
    <p:extLst>
      <p:ext uri="{BB962C8B-B14F-4D97-AF65-F5344CB8AC3E}">
        <p14:creationId xmlns:p14="http://schemas.microsoft.com/office/powerpoint/2010/main" val="365530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9EA43-0D08-2744-B8CE-23E7E9B3D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619" y="87960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937960-7DB5-5544-8106-05411452FE6C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Located inside of another cell structure that is associated with respiration/energy production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location of additional genetic material in the cell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89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0C6A0-055B-114C-92A9-9697F491F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33" y="86499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779ED-614A-054E-A205-41FAECD25F5A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protein binds to DNA and helps regulate the expression of genes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helps control the amount of mRNA produced from a section of DNA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Hint: this protein’s name tells you about its function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42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71CD3-086D-B946-B00B-32E653DF5AD7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fluid filling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the interior of the cell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Organelles, structures, and proteins are found </a:t>
            </a:r>
            <a:r>
              <a:rPr lang="en-US" sz="280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this space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C7A5E-9282-D94F-90C7-581A2BFCC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188" y="136462"/>
            <a:ext cx="467868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14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D69AE-D445-3347-940C-B5584CDAA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976" y="114933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BAA07-922D-4443-96EC-068023442861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protein helps spool up DNA inside of the cell nucleus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helps keep DNA neat and prevents it from becoming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damaged or tangled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93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A7F77-8C4D-984D-BCB2-DA2232EB1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2430" y="98854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F3B3F4-57E4-E34F-A568-DBA3F31A7044}"/>
              </a:ext>
            </a:extLst>
          </p:cNvPr>
          <p:cNvSpPr txBox="1"/>
          <p:nvPr/>
        </p:nvSpPr>
        <p:spPr>
          <a:xfrm>
            <a:off x="487017" y="1013791"/>
            <a:ext cx="4432853" cy="454675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These clusters of proteins and RNA appear when a cell is under strain from its environment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They float in the cytosol and are made of untranslated mRNA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Hint: the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 clusters’ name comes from what causes them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86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A38D0-B5FE-9C4F-8624-C65A0DAA2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409" y="69617"/>
            <a:ext cx="6172200" cy="617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6A0B8C-A683-D240-A2E9-3350167CE977}"/>
              </a:ext>
            </a:extLst>
          </p:cNvPr>
          <p:cNvSpPr txBox="1"/>
          <p:nvPr/>
        </p:nvSpPr>
        <p:spPr>
          <a:xfrm>
            <a:off x="487017" y="1013791"/>
            <a:ext cx="4432853" cy="476917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 lnSpcReduction="10000"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structure is part of the cytoskeleton and 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 especially important in transporting materials throughout the cell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When cells divide, this structure also helps with chromosome separation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Hint: this structure’s name comes from the tubulin proteins that it is made of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208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5D63E7-A59A-CB46-BE1F-CF3F8FF15D26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genetic material of the cell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Contains genes that give instructions for how to produce proteins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Shown in blue in this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37840-5C4C-E240-8338-BBE72525DA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984" y="86499"/>
            <a:ext cx="617201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40365-64F1-D947-8087-0F0F0626E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343" y="67962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FBAE93-4342-6A41-AD69-E38A63A2EFDF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membrane layer separates the rest of the cell from the DNA, proteins that organize the chromosomes, and RNA in the process of being transcribed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connects to the endoplasmic reticulum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9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C112C-C455-C24F-A929-DAFA7E2C3EB0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last stage of mitosis before cytokinesis 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new nucleus forms around each set of chromosomes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nucleus re-forms</a:t>
            </a:r>
          </a:p>
        </p:txBody>
      </p:sp>
      <p:pic>
        <p:nvPicPr>
          <p:cNvPr id="5" name="Picture 4" descr="A picture containing purple&#10;&#10;Description automatically generated">
            <a:extLst>
              <a:ext uri="{FF2B5EF4-FFF2-40B4-BE49-F238E27FC236}">
                <a16:creationId xmlns:a16="http://schemas.microsoft.com/office/drawing/2014/main" id="{D9DEBA06-7F35-9F42-8436-107409FE3F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348415" y="338111"/>
            <a:ext cx="6172200" cy="55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51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9F375-7BB1-9E4F-A231-32C480679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976" y="114183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7D2022-A4F9-9B45-9762-D397C0F553B6}"/>
              </a:ext>
            </a:extLst>
          </p:cNvPr>
          <p:cNvSpPr txBox="1"/>
          <p:nvPr/>
        </p:nvSpPr>
        <p:spPr>
          <a:xfrm>
            <a:off x="487017" y="1013791"/>
            <a:ext cx="4432853" cy="48062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Produces ATP for cell energy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through cellular respiration (</a:t>
            </a: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powerhouse of the cell”)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two membranes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its own DNA separate from the nuclear DNA, which is only inherited from the mother</a:t>
            </a:r>
          </a:p>
        </p:txBody>
      </p:sp>
    </p:spTree>
    <p:extLst>
      <p:ext uri="{BB962C8B-B14F-4D97-AF65-F5344CB8AC3E}">
        <p14:creationId xmlns:p14="http://schemas.microsoft.com/office/powerpoint/2010/main" val="1314192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313AE-C350-4641-B076-367CB700F715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method for editing the genes of a cell to add a fluorescent tag, edit the gene sequence, or add a new gene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Its developers won the Nobel Prize in 2020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1B28349-BF38-E249-BD8A-EC70D37ED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26" y="1534208"/>
            <a:ext cx="5088926" cy="311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39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C478-8D29-A34F-8808-3F604A03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37DDFB-D1EB-A547-BAB9-2D6F8ABC99C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88063-CCF1-5347-ADEA-1F6EC1E67DC2}"/>
              </a:ext>
            </a:extLst>
          </p:cNvPr>
          <p:cNvSpPr txBox="1"/>
          <p:nvPr/>
        </p:nvSpPr>
        <p:spPr>
          <a:xfrm>
            <a:off x="487017" y="1013791"/>
            <a:ext cx="4432853" cy="419431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30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phase between cell division cycles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solidFill>
                  <a:srgbClr val="0030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Cells spend most of their lives in this phase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30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2855A1B9-3DDA-0942-9D71-B0DBDCA9B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449" y="115656"/>
            <a:ext cx="515799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8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">
      <a:dk1>
        <a:srgbClr val="000000"/>
      </a:dk1>
      <a:lt1>
        <a:srgbClr val="FFFFFF"/>
      </a:lt1>
      <a:dk2>
        <a:srgbClr val="003057"/>
      </a:dk2>
      <a:lt2>
        <a:srgbClr val="E7E6E6"/>
      </a:lt2>
      <a:accent1>
        <a:srgbClr val="003057"/>
      </a:accent1>
      <a:accent2>
        <a:srgbClr val="789C49"/>
      </a:accent2>
      <a:accent3>
        <a:srgbClr val="5DA7E5"/>
      </a:accent3>
      <a:accent4>
        <a:srgbClr val="8279A3"/>
      </a:accent4>
      <a:accent5>
        <a:srgbClr val="7C7D7F"/>
      </a:accent5>
      <a:accent6>
        <a:srgbClr val="7C7D7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_Presentation_Template_FINAL" id="{992D112F-3BF0-8E4A-A711-CA0B229F1905}" vid="{B7BB733B-8E33-5E42-99A8-DE0DA862CC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16ec6f-1d8f-48b2-925c-7c8c92c9c4e4">
      <UserInfo>
        <DisplayName>Todd Peterson</DisplayName>
        <AccountId>2063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E7B68A20C09428C2E8AC009427516" ma:contentTypeVersion="13" ma:contentTypeDescription="Create a new document." ma:contentTypeScope="" ma:versionID="d193ae94ba0f2d28b9813d25330b644c">
  <xsd:schema xmlns:xsd="http://www.w3.org/2001/XMLSchema" xmlns:xs="http://www.w3.org/2001/XMLSchema" xmlns:p="http://schemas.microsoft.com/office/2006/metadata/properties" xmlns:ns2="ea16ec6f-1d8f-48b2-925c-7c8c92c9c4e4" xmlns:ns3="ac93bbfe-f94b-4161-9a41-8d7a6135e905" targetNamespace="http://schemas.microsoft.com/office/2006/metadata/properties" ma:root="true" ma:fieldsID="8f595f173e489d68cb6b86d68d38bd1b" ns2:_="" ns3:_="">
    <xsd:import namespace="ea16ec6f-1d8f-48b2-925c-7c8c92c9c4e4"/>
    <xsd:import namespace="ac93bbfe-f94b-4161-9a41-8d7a6135e90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6ec6f-1d8f-48b2-925c-7c8c92c9c4e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93bbfe-f94b-4161-9a41-8d7a6135e9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F305A0-629B-47F1-B895-2DB49EF08AA5}">
  <ds:schemaRefs>
    <ds:schemaRef ds:uri="ac93bbfe-f94b-4161-9a41-8d7a6135e905"/>
    <ds:schemaRef ds:uri="http://schemas.openxmlformats.org/package/2006/metadata/core-properties"/>
    <ds:schemaRef ds:uri="ea16ec6f-1d8f-48b2-925c-7c8c92c9c4e4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E0E6C81-D95B-47A3-A5E5-68A370DAF8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16ec6f-1d8f-48b2-925c-7c8c92c9c4e4"/>
    <ds:schemaRef ds:uri="ac93bbfe-f94b-4161-9a41-8d7a6135e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B6B7D-1A16-45C6-AD8C-ADE615C4A7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983</Words>
  <Application>Microsoft Macintosh PowerPoint</Application>
  <PresentationFormat>Widescreen</PresentationFormat>
  <Paragraphs>148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Courier New</vt:lpstr>
      <vt:lpstr>Office Theme</vt:lpstr>
      <vt:lpstr>Cell Biology Bingo</vt:lpstr>
      <vt:lpstr>Cell structure bingo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Structure Bingo</dc:title>
  <dc:creator>Kaitlyn Casimo</dc:creator>
  <cp:lastModifiedBy>Kaitlyn Casimo</cp:lastModifiedBy>
  <cp:revision>1</cp:revision>
  <cp:lastPrinted>2018-12-12T16:17:05Z</cp:lastPrinted>
  <dcterms:created xsi:type="dcterms:W3CDTF">2021-06-02T23:53:48Z</dcterms:created>
  <dcterms:modified xsi:type="dcterms:W3CDTF">2021-06-24T01:05:31Z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0x010100C86E7B68A20C09428C2E8AC009427516</vt:lpwstr>
  </property>
</Properties>
</file>